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8" r:id="rId11"/>
  </p:sldIdLst>
  <p:sldSz cx="18288000" cy="10287000"/>
  <p:notesSz cx="6858000" cy="9144000"/>
  <p:embeddedFontLst>
    <p:embeddedFont>
      <p:font typeface="Bahnschrift Light Condensed" panose="020B0502040204020203" pitchFamily="34" charset="0"/>
      <p:regular r:id="rId13"/>
    </p:embeddedFont>
    <p:embeddedFont>
      <p:font typeface="DM Sans" pitchFamily="2" charset="0"/>
      <p:regular r:id="rId14"/>
      <p:bold r:id="rId15"/>
      <p:italic r:id="rId16"/>
      <p:boldItalic r:id="rId17"/>
    </p:embeddedFont>
    <p:embeddedFont>
      <p:font typeface="DM Sans Bold" charset="0"/>
      <p:regular r:id="rId18"/>
    </p:embeddedFont>
    <p:embeddedFont>
      <p:font typeface="DM Sans Italics" panose="020B0604020202020204" charset="0"/>
      <p:regular r:id="rId19"/>
    </p:embeddedFont>
    <p:embeddedFont>
      <p:font typeface="Now Bold" panose="020B0604020202020204" charset="0"/>
      <p:regular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  <p:embeddedFont>
      <p:font typeface="Tahoma" panose="020B0604030504040204" pitchFamily="34" charset="0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C90F11-8D3C-4CEF-8E52-440545AA6AE3}" type="datetimeFigureOut">
              <a:rPr lang="vi-VN" smtClean="0"/>
              <a:t>17/01/2024</a:t>
            </a:fld>
            <a:endParaRPr lang="vi-VN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B2781-DEBA-4380-9E46-9FE0A8EE029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20096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08957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380940" y="649592"/>
            <a:ext cx="7516996" cy="8987817"/>
            <a:chOff x="0" y="0"/>
            <a:chExt cx="8603361" cy="10286746"/>
          </a:xfrm>
        </p:grpSpPr>
        <p:sp>
          <p:nvSpPr>
            <p:cNvPr id="7" name="Freeform 7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t="-12765" b="-12765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2598623" y="1245875"/>
            <a:ext cx="2126388" cy="391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31"/>
              </a:lnSpc>
            </a:pPr>
            <a:endParaRPr lang="en-US" sz="2545" spc="-50" dirty="0">
              <a:solidFill>
                <a:srgbClr val="56AEFF"/>
              </a:solidFill>
              <a:latin typeface="DM Sans Italics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533400" y="7326522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8" name="Hộp Văn bản 27">
            <a:extLst>
              <a:ext uri="{FF2B5EF4-FFF2-40B4-BE49-F238E27FC236}">
                <a16:creationId xmlns:a16="http://schemas.microsoft.com/office/drawing/2014/main" id="{CF6C4C9B-6B8A-D3DE-B85E-7929FC9C44D1}"/>
              </a:ext>
            </a:extLst>
          </p:cNvPr>
          <p:cNvSpPr txBox="1"/>
          <p:nvPr/>
        </p:nvSpPr>
        <p:spPr>
          <a:xfrm>
            <a:off x="1371600" y="1344215"/>
            <a:ext cx="107951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 w="0"/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rgbClr val="191919">
                      <a:alpha val="40000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 panose="020B0604020202020204"/>
              </a:rPr>
              <a:t>TRA VINH UNIVERSITY OF TECHNOLOGY EDUCATION</a:t>
            </a:r>
          </a:p>
        </p:txBody>
      </p:sp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CDA3B30F-CB87-3135-4637-4D45C22063E0}"/>
              </a:ext>
            </a:extLst>
          </p:cNvPr>
          <p:cNvSpPr txBox="1"/>
          <p:nvPr/>
        </p:nvSpPr>
        <p:spPr>
          <a:xfrm>
            <a:off x="2847658" y="488819"/>
            <a:ext cx="93163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kumimoji="0" lang="vi-VN" sz="4000" b="1" i="0" u="none" strike="noStrike" kern="0" cap="none" spc="0" normalizeH="0" noProof="0" dirty="0">
                <a:ln w="12700">
                  <a:noFill/>
                  <a:prstDash val="solid"/>
                </a:ln>
                <a:solidFill>
                  <a:schemeClr val="accent5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 panose="020B0604020202020204"/>
              </a:rPr>
              <a:t>TRƯỜNG ĐẠI HỌC TRÀ VINH</a:t>
            </a:r>
            <a:endParaRPr kumimoji="0" lang="en-US" sz="4000" b="1" i="0" u="none" strike="noStrike" kern="0" cap="none" spc="0" normalizeH="0" noProof="0" dirty="0">
              <a:ln w="22225">
                <a:noFill/>
                <a:prstDash val="solid"/>
              </a:ln>
              <a:solidFill>
                <a:schemeClr val="accent5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Arial" panose="020B0604020202020204"/>
            </a:endParaRPr>
          </a:p>
        </p:txBody>
      </p:sp>
      <p:pic>
        <p:nvPicPr>
          <p:cNvPr id="1026" name="Picture 2" descr="Không có mô tả.">
            <a:extLst>
              <a:ext uri="{FF2B5EF4-FFF2-40B4-BE49-F238E27FC236}">
                <a16:creationId xmlns:a16="http://schemas.microsoft.com/office/drawing/2014/main" id="{E0150EC3-ED80-0053-2263-2D3DABF41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658" y="364920"/>
            <a:ext cx="914400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Hộp Văn bản 31">
            <a:extLst>
              <a:ext uri="{FF2B5EF4-FFF2-40B4-BE49-F238E27FC236}">
                <a16:creationId xmlns:a16="http://schemas.microsoft.com/office/drawing/2014/main" id="{33753E57-C169-0876-7517-B33721C9940C}"/>
              </a:ext>
            </a:extLst>
          </p:cNvPr>
          <p:cNvSpPr txBox="1"/>
          <p:nvPr/>
        </p:nvSpPr>
        <p:spPr>
          <a:xfrm>
            <a:off x="-1851817" y="4186582"/>
            <a:ext cx="151902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lang="vi-VN" sz="5400" b="1" kern="0" dirty="0">
                <a:ln w="12700">
                  <a:noFill/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BỘ MÔN</a:t>
            </a:r>
            <a:r>
              <a:rPr kumimoji="0" lang="en-US" sz="5400" b="1" i="0" u="none" strike="noStrike" kern="0" cap="none" spc="0" normalizeH="0" baseline="0" noProof="0" dirty="0">
                <a:ln w="12700">
                  <a:noFill/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 panose="020B0604020202020204"/>
              </a:rPr>
              <a:t> CÔNG NGHỆ THÔNG TIN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3520" y="159091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637321" y="2636321"/>
            <a:ext cx="7650679" cy="7650679"/>
            <a:chOff x="0" y="0"/>
            <a:chExt cx="3331210" cy="33312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31210" cy="3331210"/>
            </a:xfrm>
            <a:custGeom>
              <a:avLst/>
              <a:gdLst/>
              <a:ahLst/>
              <a:cxnLst/>
              <a:rect l="l" t="t" r="r" b="b"/>
              <a:pathLst>
                <a:path w="333121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25000" r="-25000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2938011" y="2619270"/>
            <a:ext cx="10434893" cy="1299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43"/>
              </a:lnSpc>
            </a:pPr>
            <a:r>
              <a:rPr lang="en-US" sz="7530" spc="459" dirty="0">
                <a:solidFill>
                  <a:srgbClr val="FFFFFF"/>
                </a:solidFill>
                <a:latin typeface="Now Bold"/>
              </a:rPr>
              <a:t>DEMO WEBSITE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136813" y="1884522"/>
            <a:ext cx="1810574" cy="339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6"/>
              </a:lnSpc>
            </a:pPr>
            <a:endParaRPr lang="en-US" sz="2167" spc="-43" dirty="0">
              <a:solidFill>
                <a:srgbClr val="56AEFF"/>
              </a:solidFill>
              <a:latin typeface="DM Sans Italic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2217501" y="1800947"/>
            <a:ext cx="720510" cy="835374"/>
          </a:xfrm>
          <a:custGeom>
            <a:avLst/>
            <a:gdLst/>
            <a:ahLst/>
            <a:cxnLst/>
            <a:rect l="l" t="t" r="r" b="b"/>
            <a:pathLst>
              <a:path w="720510" h="835374">
                <a:moveTo>
                  <a:pt x="0" y="0"/>
                </a:moveTo>
                <a:lnTo>
                  <a:pt x="720511" y="0"/>
                </a:lnTo>
                <a:lnTo>
                  <a:pt x="720511" y="835374"/>
                </a:lnTo>
                <a:lnTo>
                  <a:pt x="0" y="8353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789475" y="-57038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0000675" y="1509629"/>
            <a:ext cx="6992751" cy="8074770"/>
            <a:chOff x="0" y="0"/>
            <a:chExt cx="54991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0143550" y="1698193"/>
            <a:ext cx="6697476" cy="7733806"/>
            <a:chOff x="0" y="0"/>
            <a:chExt cx="54991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36659" r="-36659"/>
              </a:stretch>
            </a:blipFill>
          </p:spPr>
        </p:sp>
      </p:grpSp>
      <p:sp>
        <p:nvSpPr>
          <p:cNvPr id="31" name="TextBox 31"/>
          <p:cNvSpPr txBox="1"/>
          <p:nvPr/>
        </p:nvSpPr>
        <p:spPr>
          <a:xfrm>
            <a:off x="2986667" y="1698193"/>
            <a:ext cx="8437330" cy="1231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endParaRPr lang="en-US" sz="8020" dirty="0">
              <a:solidFill>
                <a:srgbClr val="56AEFF"/>
              </a:solidFill>
              <a:latin typeface="Now Bold"/>
            </a:endParaRPr>
          </a:p>
        </p:txBody>
      </p:sp>
      <p:sp>
        <p:nvSpPr>
          <p:cNvPr id="45" name="Hộp Văn bản 44">
            <a:extLst>
              <a:ext uri="{FF2B5EF4-FFF2-40B4-BE49-F238E27FC236}">
                <a16:creationId xmlns:a16="http://schemas.microsoft.com/office/drawing/2014/main" id="{C08EFB97-F08D-A9B8-61D9-0C512D5594B5}"/>
              </a:ext>
            </a:extLst>
          </p:cNvPr>
          <p:cNvSpPr txBox="1"/>
          <p:nvPr/>
        </p:nvSpPr>
        <p:spPr>
          <a:xfrm>
            <a:off x="4235526" y="354716"/>
            <a:ext cx="7543800" cy="14811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kumimoji="0" lang="vi-VN" sz="3200" b="1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 panose="020B0604020202020204"/>
              </a:rPr>
              <a:t>TRƯỜNG ĐẠI HỌC TRÀ VINH</a:t>
            </a:r>
            <a:br>
              <a:rPr kumimoji="0" lang="vi-VN" sz="3200" b="1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 panose="020B0604020202020204"/>
              </a:rPr>
            </a:br>
            <a:r>
              <a:rPr kumimoji="0" lang="vi-VN" sz="3200" b="1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 panose="020B0604020202020204"/>
              </a:rPr>
              <a:t>     KHOA CÔNG NGHỆ THÔNG TIN</a:t>
            </a:r>
          </a:p>
        </p:txBody>
      </p:sp>
      <p:pic>
        <p:nvPicPr>
          <p:cNvPr id="2050" name="Picture 2" descr="Không có mô tả.">
            <a:extLst>
              <a:ext uri="{FF2B5EF4-FFF2-40B4-BE49-F238E27FC236}">
                <a16:creationId xmlns:a16="http://schemas.microsoft.com/office/drawing/2014/main" id="{FF666693-B7A9-9C8F-81A2-147737194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964" y="342181"/>
            <a:ext cx="914400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Hộp Văn bản 48">
            <a:extLst>
              <a:ext uri="{FF2B5EF4-FFF2-40B4-BE49-F238E27FC236}">
                <a16:creationId xmlns:a16="http://schemas.microsoft.com/office/drawing/2014/main" id="{A7C0C913-529C-D9DB-8CF6-3AD631B34BB7}"/>
              </a:ext>
            </a:extLst>
          </p:cNvPr>
          <p:cNvSpPr txBox="1"/>
          <p:nvPr/>
        </p:nvSpPr>
        <p:spPr>
          <a:xfrm>
            <a:off x="-371106" y="2082939"/>
            <a:ext cx="129616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kumimoji="0" lang="vi-VN" sz="5400" b="1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 panose="020B0604020202020204"/>
              </a:rPr>
              <a:t>Báo cáo học phần: </a:t>
            </a:r>
            <a:r>
              <a:rPr kumimoji="0" lang="en-US" altLang="vi-VN" sz="5400" b="1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 panose="020B0604020202020204"/>
              </a:rPr>
              <a:t>ĐỒ ÁN CSN </a:t>
            </a:r>
          </a:p>
        </p:txBody>
      </p:sp>
      <p:sp>
        <p:nvSpPr>
          <p:cNvPr id="51" name="Hộp Văn bản 50">
            <a:extLst>
              <a:ext uri="{FF2B5EF4-FFF2-40B4-BE49-F238E27FC236}">
                <a16:creationId xmlns:a16="http://schemas.microsoft.com/office/drawing/2014/main" id="{84A8DB8E-32AA-4790-3124-6FACFA4D163A}"/>
              </a:ext>
            </a:extLst>
          </p:cNvPr>
          <p:cNvSpPr txBox="1"/>
          <p:nvPr/>
        </p:nvSpPr>
        <p:spPr>
          <a:xfrm>
            <a:off x="-401586" y="4000500"/>
            <a:ext cx="1084098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Open Sans"/>
              <a:buNone/>
              <a:tabLst/>
              <a:defRPr/>
            </a:pPr>
            <a:r>
              <a:rPr kumimoji="0" lang="en-GB" sz="40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CHỦ ĐỀ 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Open Sans"/>
              <a:buNone/>
              <a:tabLst/>
              <a:defRPr/>
            </a:pPr>
            <a:r>
              <a:rPr lang="vi-VN" sz="4000" b="1" kern="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VIẾT CHƯƠNG TRÌNH MÁY TÍNH BẰNG JAVA</a:t>
            </a:r>
            <a:endParaRPr kumimoji="0" lang="vi-VN" sz="40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982623" y="4586506"/>
            <a:ext cx="4432959" cy="1427059"/>
            <a:chOff x="0" y="0"/>
            <a:chExt cx="4289760" cy="13809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9806" cy="1380998"/>
            </a:xfrm>
            <a:custGeom>
              <a:avLst/>
              <a:gdLst/>
              <a:ahLst/>
              <a:cxnLst/>
              <a:rect l="l" t="t" r="r" b="b"/>
              <a:pathLst>
                <a:path w="4289806" h="1380998">
                  <a:moveTo>
                    <a:pt x="4013454" y="876173"/>
                  </a:moveTo>
                  <a:lnTo>
                    <a:pt x="3530854" y="0"/>
                  </a:lnTo>
                  <a:lnTo>
                    <a:pt x="758825" y="0"/>
                  </a:lnTo>
                  <a:lnTo>
                    <a:pt x="279400" y="876173"/>
                  </a:lnTo>
                  <a:lnTo>
                    <a:pt x="0" y="1380998"/>
                  </a:lnTo>
                  <a:lnTo>
                    <a:pt x="4289806" y="1380998"/>
                  </a:lnTo>
                  <a:lnTo>
                    <a:pt x="4013454" y="876173"/>
                  </a:lnTo>
                  <a:close/>
                </a:path>
              </a:pathLst>
            </a:custGeom>
            <a:solidFill>
              <a:srgbClr val="4BD1F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815942" y="1873011"/>
            <a:ext cx="2769297" cy="2611562"/>
            <a:chOff x="0" y="0"/>
            <a:chExt cx="2679840" cy="2527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79827" cy="2527173"/>
            </a:xfrm>
            <a:custGeom>
              <a:avLst/>
              <a:gdLst/>
              <a:ahLst/>
              <a:cxnLst/>
              <a:rect l="l" t="t" r="r" b="b"/>
              <a:pathLst>
                <a:path w="2679827" h="2527173">
                  <a:moveTo>
                    <a:pt x="1343152" y="0"/>
                  </a:moveTo>
                  <a:lnTo>
                    <a:pt x="0" y="2527173"/>
                  </a:lnTo>
                  <a:lnTo>
                    <a:pt x="2679827" y="2527173"/>
                  </a:lnTo>
                  <a:lnTo>
                    <a:pt x="1343152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135929" y="7686899"/>
            <a:ext cx="8123371" cy="1571401"/>
            <a:chOff x="0" y="0"/>
            <a:chExt cx="7860960" cy="15206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860919" cy="1520698"/>
            </a:xfrm>
            <a:custGeom>
              <a:avLst/>
              <a:gdLst/>
              <a:ahLst/>
              <a:cxnLst/>
              <a:rect l="l" t="t" r="r" b="b"/>
              <a:pathLst>
                <a:path w="7860919" h="1520698">
                  <a:moveTo>
                    <a:pt x="879475" y="0"/>
                  </a:moveTo>
                  <a:lnTo>
                    <a:pt x="0" y="1520698"/>
                  </a:lnTo>
                  <a:lnTo>
                    <a:pt x="3933698" y="1520698"/>
                  </a:lnTo>
                  <a:lnTo>
                    <a:pt x="7860919" y="1520698"/>
                  </a:lnTo>
                  <a:lnTo>
                    <a:pt x="6981571" y="0"/>
                  </a:lnTo>
                  <a:lnTo>
                    <a:pt x="879475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116567" y="6131866"/>
            <a:ext cx="6168048" cy="1424082"/>
            <a:chOff x="0" y="0"/>
            <a:chExt cx="5968800" cy="13780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68746" cy="1378077"/>
            </a:xfrm>
            <a:custGeom>
              <a:avLst/>
              <a:gdLst/>
              <a:ahLst/>
              <a:cxnLst/>
              <a:rect l="l" t="t" r="r" b="b"/>
              <a:pathLst>
                <a:path w="5968746" h="1378077">
                  <a:moveTo>
                    <a:pt x="5194173" y="0"/>
                  </a:moveTo>
                  <a:lnTo>
                    <a:pt x="774700" y="0"/>
                  </a:lnTo>
                  <a:lnTo>
                    <a:pt x="0" y="1378077"/>
                  </a:lnTo>
                  <a:lnTo>
                    <a:pt x="5968746" y="1378077"/>
                  </a:lnTo>
                  <a:lnTo>
                    <a:pt x="5194173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12557312" y="4699474"/>
            <a:ext cx="1137117" cy="1137117"/>
          </a:xfrm>
          <a:custGeom>
            <a:avLst/>
            <a:gdLst/>
            <a:ahLst/>
            <a:cxnLst/>
            <a:rect l="l" t="t" r="r" b="b"/>
            <a:pathLst>
              <a:path w="1137117" h="1137117">
                <a:moveTo>
                  <a:pt x="0" y="0"/>
                </a:moveTo>
                <a:lnTo>
                  <a:pt x="1137117" y="0"/>
                </a:lnTo>
                <a:lnTo>
                  <a:pt x="1137117" y="1137117"/>
                </a:lnTo>
                <a:lnTo>
                  <a:pt x="0" y="11371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557312" y="6363602"/>
            <a:ext cx="1280605" cy="973260"/>
          </a:xfrm>
          <a:custGeom>
            <a:avLst/>
            <a:gdLst/>
            <a:ahLst/>
            <a:cxnLst/>
            <a:rect l="l" t="t" r="r" b="b"/>
            <a:pathLst>
              <a:path w="1280605" h="973260">
                <a:moveTo>
                  <a:pt x="0" y="0"/>
                </a:moveTo>
                <a:lnTo>
                  <a:pt x="1280605" y="0"/>
                </a:lnTo>
                <a:lnTo>
                  <a:pt x="1280605" y="973260"/>
                </a:lnTo>
                <a:lnTo>
                  <a:pt x="0" y="973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434923" y="7852312"/>
            <a:ext cx="1525382" cy="1240575"/>
          </a:xfrm>
          <a:custGeom>
            <a:avLst/>
            <a:gdLst/>
            <a:ahLst/>
            <a:cxnLst/>
            <a:rect l="l" t="t" r="r" b="b"/>
            <a:pathLst>
              <a:path w="1525382" h="1240575">
                <a:moveTo>
                  <a:pt x="0" y="0"/>
                </a:moveTo>
                <a:lnTo>
                  <a:pt x="1525383" y="0"/>
                </a:lnTo>
                <a:lnTo>
                  <a:pt x="1525383" y="1240575"/>
                </a:lnTo>
                <a:lnTo>
                  <a:pt x="0" y="1240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650582" y="2884820"/>
            <a:ext cx="1187335" cy="1187335"/>
          </a:xfrm>
          <a:custGeom>
            <a:avLst/>
            <a:gdLst/>
            <a:ahLst/>
            <a:cxnLst/>
            <a:rect l="l" t="t" r="r" b="b"/>
            <a:pathLst>
              <a:path w="1187335" h="1187335">
                <a:moveTo>
                  <a:pt x="0" y="0"/>
                </a:moveTo>
                <a:lnTo>
                  <a:pt x="1187335" y="0"/>
                </a:lnTo>
                <a:lnTo>
                  <a:pt x="1187335" y="1187336"/>
                </a:lnTo>
                <a:lnTo>
                  <a:pt x="0" y="11873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596623" y="1195711"/>
            <a:ext cx="5801499" cy="885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522"/>
              </a:lnSpc>
              <a:spcBef>
                <a:spcPct val="0"/>
              </a:spcBef>
            </a:pPr>
            <a:r>
              <a:rPr lang="vi-VN" sz="4400" dirty="0">
                <a:solidFill>
                  <a:srgbClr val="FFFFFF"/>
                </a:solidFill>
                <a:latin typeface="Now Bold"/>
              </a:rPr>
              <a:t>LÝ DO CHỌN ĐỀ TÀI</a:t>
            </a:r>
            <a:endParaRPr lang="en-US" sz="4400" dirty="0">
              <a:solidFill>
                <a:srgbClr val="FFFFFF"/>
              </a:solidFill>
              <a:latin typeface="Now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379377" y="3278535"/>
            <a:ext cx="957654" cy="73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13"/>
              </a:lnSpc>
              <a:spcBef>
                <a:spcPct val="0"/>
              </a:spcBef>
            </a:pPr>
            <a:r>
              <a:rPr lang="en-US" sz="4357" dirty="0">
                <a:solidFill>
                  <a:srgbClr val="4BD1FB"/>
                </a:solidFill>
                <a:latin typeface="DM Sans 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79377" y="4506490"/>
            <a:ext cx="957654" cy="73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13"/>
              </a:lnSpc>
              <a:spcBef>
                <a:spcPct val="0"/>
              </a:spcBef>
            </a:pPr>
            <a:r>
              <a:rPr lang="en-US" sz="4357" dirty="0">
                <a:solidFill>
                  <a:srgbClr val="4BD1FB"/>
                </a:solidFill>
                <a:latin typeface="DM Sans 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93543" y="5709404"/>
            <a:ext cx="957654" cy="73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13"/>
              </a:lnSpc>
              <a:spcBef>
                <a:spcPct val="0"/>
              </a:spcBef>
            </a:pPr>
            <a:r>
              <a:rPr lang="en-US" sz="4357" dirty="0">
                <a:solidFill>
                  <a:srgbClr val="4BD1FB"/>
                </a:solidFill>
                <a:latin typeface="DM Sans Bold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03792" y="2419871"/>
            <a:ext cx="8678831" cy="902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1"/>
              </a:lnSpc>
              <a:spcBef>
                <a:spcPct val="0"/>
              </a:spcBef>
            </a:pPr>
            <a:br>
              <a:rPr lang="vi-VN" sz="3200" u="none" strike="noStrike" dirty="0">
                <a:solidFill>
                  <a:srgbClr val="FFFFFF"/>
                </a:solidFill>
                <a:latin typeface="DM Sans"/>
              </a:rPr>
            </a:br>
            <a:endParaRPr lang="en-US" sz="3200" u="none" strike="noStrike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3470586" y="3278535"/>
            <a:ext cx="6345242" cy="1034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43"/>
              </a:lnSpc>
              <a:spcBef>
                <a:spcPct val="0"/>
              </a:spcBef>
            </a:pPr>
            <a:r>
              <a:rPr lang="vi-VN" sz="2800" u="none" strike="noStrike" dirty="0">
                <a:solidFill>
                  <a:srgbClr val="FFFFFF"/>
                </a:solidFill>
                <a:latin typeface="DM Sans"/>
              </a:rPr>
              <a:t>Giúp em thực hành kĩ năng toán học và hiểu rõ hơn về cách các phép toán thực hiện</a:t>
            </a:r>
            <a:endParaRPr lang="en-US" sz="2800" u="none" strike="noStrike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470586" y="4659030"/>
            <a:ext cx="6345242" cy="6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43"/>
              </a:lnSpc>
              <a:spcBef>
                <a:spcPct val="0"/>
              </a:spcBef>
            </a:pPr>
            <a:r>
              <a:rPr lang="vi-VN" sz="2800" dirty="0">
                <a:solidFill>
                  <a:srgbClr val="FFFFFF"/>
                </a:solidFill>
                <a:latin typeface="DM Sans"/>
              </a:rPr>
              <a:t>Xây dựng g</a:t>
            </a:r>
            <a:r>
              <a:rPr lang="vi-VN" sz="2800" u="none" strike="noStrike" dirty="0">
                <a:solidFill>
                  <a:srgbClr val="FFFFFF"/>
                </a:solidFill>
                <a:latin typeface="DM Sans"/>
              </a:rPr>
              <a:t>iao diện người dùng đơn giản dễ sử </a:t>
            </a:r>
            <a:r>
              <a:rPr lang="vi-VN" sz="2800" u="none" strike="noStrike" dirty="0" err="1">
                <a:solidFill>
                  <a:srgbClr val="FFFFFF"/>
                </a:solidFill>
                <a:latin typeface="DM Sans"/>
              </a:rPr>
              <a:t>dungj</a:t>
            </a:r>
            <a:endParaRPr lang="en-US" sz="2800" u="none" strike="noStrike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470586" y="5820879"/>
            <a:ext cx="6345242" cy="700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43"/>
              </a:lnSpc>
              <a:spcBef>
                <a:spcPct val="0"/>
              </a:spcBef>
            </a:pPr>
            <a:r>
              <a:rPr lang="vi-VN" sz="2800" u="none" strike="noStrike" dirty="0">
                <a:solidFill>
                  <a:srgbClr val="FFFFFF"/>
                </a:solidFill>
                <a:latin typeface="DM Sans"/>
              </a:rPr>
              <a:t>Áp dụng những kiến thực đã học được vào dự án</a:t>
            </a:r>
            <a:endParaRPr lang="en-US" sz="2800" u="none" strike="noStrike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26" name="AutoShape 26"/>
          <p:cNvSpPr/>
          <p:nvPr/>
        </p:nvSpPr>
        <p:spPr>
          <a:xfrm flipH="1" flipV="1">
            <a:off x="2565144" y="4084384"/>
            <a:ext cx="586120" cy="0"/>
          </a:xfrm>
          <a:prstGeom prst="line">
            <a:avLst/>
          </a:prstGeom>
          <a:ln w="47625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 flipH="1" flipV="1">
            <a:off x="2533666" y="5319739"/>
            <a:ext cx="586120" cy="0"/>
          </a:xfrm>
          <a:prstGeom prst="line">
            <a:avLst/>
          </a:prstGeom>
          <a:ln w="47625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 flipH="1" flipV="1">
            <a:off x="2528639" y="6447987"/>
            <a:ext cx="586120" cy="0"/>
          </a:xfrm>
          <a:prstGeom prst="line">
            <a:avLst/>
          </a:prstGeom>
          <a:ln w="47625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 dirty="0"/>
          </a:p>
        </p:txBody>
      </p:sp>
      <p:sp>
        <p:nvSpPr>
          <p:cNvPr id="29" name="Hình chữ nhật 28">
            <a:extLst>
              <a:ext uri="{FF2B5EF4-FFF2-40B4-BE49-F238E27FC236}">
                <a16:creationId xmlns:a16="http://schemas.microsoft.com/office/drawing/2014/main" id="{EED06A9F-8CAD-D4E5-6944-B7921AFA4592}"/>
              </a:ext>
            </a:extLst>
          </p:cNvPr>
          <p:cNvSpPr/>
          <p:nvPr/>
        </p:nvSpPr>
        <p:spPr>
          <a:xfrm>
            <a:off x="1524000" y="6848490"/>
            <a:ext cx="625042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vi-VN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w Bold"/>
              </a:rPr>
              <a:t>MỤC TIÊU CỦA ĐỀ TÀI</a:t>
            </a:r>
            <a:endParaRPr lang="vi-VN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Hình chữ nhật 29">
            <a:extLst>
              <a:ext uri="{FF2B5EF4-FFF2-40B4-BE49-F238E27FC236}">
                <a16:creationId xmlns:a16="http://schemas.microsoft.com/office/drawing/2014/main" id="{BF51CF67-ECF6-395E-1F0A-95B2CF7447DE}"/>
              </a:ext>
            </a:extLst>
          </p:cNvPr>
          <p:cNvSpPr/>
          <p:nvPr/>
        </p:nvSpPr>
        <p:spPr>
          <a:xfrm>
            <a:off x="1028742" y="7913898"/>
            <a:ext cx="10058399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vi-VN" sz="280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Mục tiêu của đồ án là xây dựng một ứng dụng máy tính đa chức năng với các phép toán cơ bản (+, -, *, /), tính căn bậc hai, phần trăm và các chức năng khác.</a:t>
            </a:r>
            <a:endParaRPr lang="vi-VN" sz="2800" b="0" cap="none" spc="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3860032"/>
          </a:xfrm>
          <a:custGeom>
            <a:avLst/>
            <a:gdLst/>
            <a:ahLst/>
            <a:cxnLst/>
            <a:rect l="l" t="t" r="r" b="b"/>
            <a:pathLst>
              <a:path w="18288000" h="3860032">
                <a:moveTo>
                  <a:pt x="0" y="0"/>
                </a:moveTo>
                <a:lnTo>
                  <a:pt x="18288000" y="0"/>
                </a:lnTo>
                <a:lnTo>
                  <a:pt x="18288000" y="3860032"/>
                </a:lnTo>
                <a:lnTo>
                  <a:pt x="0" y="3860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7827" b="-10782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737488" y="183436"/>
            <a:ext cx="9658350" cy="10287000"/>
            <a:chOff x="0" y="0"/>
            <a:chExt cx="254376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43763" cy="2709333"/>
            </a:xfrm>
            <a:custGeom>
              <a:avLst/>
              <a:gdLst/>
              <a:ahLst/>
              <a:cxnLst/>
              <a:rect l="l" t="t" r="r" b="b"/>
              <a:pathLst>
                <a:path w="2543763" h="2709333">
                  <a:moveTo>
                    <a:pt x="0" y="0"/>
                  </a:moveTo>
                  <a:lnTo>
                    <a:pt x="2543763" y="0"/>
                  </a:lnTo>
                  <a:lnTo>
                    <a:pt x="25437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5437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021151" y="2382125"/>
            <a:ext cx="8245699" cy="730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87"/>
              </a:lnSpc>
              <a:spcBef>
                <a:spcPct val="0"/>
              </a:spcBef>
            </a:pPr>
            <a:r>
              <a:rPr lang="vi-VN" sz="4739" dirty="0">
                <a:solidFill>
                  <a:srgbClr val="FFFFFF"/>
                </a:solidFill>
                <a:latin typeface="Now Bold"/>
              </a:rPr>
              <a:t>NỘI DUNG BÁO CÁO</a:t>
            </a:r>
            <a:endParaRPr lang="en-US" sz="4739" dirty="0">
              <a:solidFill>
                <a:srgbClr val="FFFFFF"/>
              </a:solidFill>
              <a:latin typeface="Now Bold"/>
            </a:endParaRPr>
          </a:p>
        </p:txBody>
      </p:sp>
      <p:sp>
        <p:nvSpPr>
          <p:cNvPr id="15" name="Hình chữ nhật 14">
            <a:extLst>
              <a:ext uri="{FF2B5EF4-FFF2-40B4-BE49-F238E27FC236}">
                <a16:creationId xmlns:a16="http://schemas.microsoft.com/office/drawing/2014/main" id="{F6217226-1603-7209-B113-B473A5047B41}"/>
              </a:ext>
            </a:extLst>
          </p:cNvPr>
          <p:cNvSpPr/>
          <p:nvPr/>
        </p:nvSpPr>
        <p:spPr>
          <a:xfrm>
            <a:off x="3633676" y="4726560"/>
            <a:ext cx="881789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vi-VN" sz="32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2 Giới thiệu về giao diện </a:t>
            </a:r>
          </a:p>
        </p:txBody>
      </p:sp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78A113B8-0825-EB74-A86D-6957B8CECCF4}"/>
              </a:ext>
            </a:extLst>
          </p:cNvPr>
          <p:cNvSpPr/>
          <p:nvPr/>
        </p:nvSpPr>
        <p:spPr>
          <a:xfrm>
            <a:off x="5677700" y="3761401"/>
            <a:ext cx="43091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DM Sans Bold"/>
              </a:rPr>
              <a:t>1 </a:t>
            </a:r>
            <a:r>
              <a:rPr lang="vi-VN" sz="32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DM Sans Bold"/>
              </a:rPr>
              <a:t>Tổng quan lý thuyết</a:t>
            </a:r>
            <a:endParaRPr lang="vi-VN" sz="32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7" name="Hình chữ nhật 16">
            <a:extLst>
              <a:ext uri="{FF2B5EF4-FFF2-40B4-BE49-F238E27FC236}">
                <a16:creationId xmlns:a16="http://schemas.microsoft.com/office/drawing/2014/main" id="{05E43A59-1102-5CA8-52AB-03FBADD281C2}"/>
              </a:ext>
            </a:extLst>
          </p:cNvPr>
          <p:cNvSpPr/>
          <p:nvPr/>
        </p:nvSpPr>
        <p:spPr>
          <a:xfrm>
            <a:off x="5677700" y="5707443"/>
            <a:ext cx="534313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vi-VN" sz="32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3 Tương tác với người dùng</a:t>
            </a:r>
          </a:p>
        </p:txBody>
      </p:sp>
      <p:sp>
        <p:nvSpPr>
          <p:cNvPr id="19" name="Hình chữ nhật 18">
            <a:extLst>
              <a:ext uri="{FF2B5EF4-FFF2-40B4-BE49-F238E27FC236}">
                <a16:creationId xmlns:a16="http://schemas.microsoft.com/office/drawing/2014/main" id="{69FDEECA-29F3-3212-ECAD-11BF7CB39F61}"/>
              </a:ext>
            </a:extLst>
          </p:cNvPr>
          <p:cNvSpPr/>
          <p:nvPr/>
        </p:nvSpPr>
        <p:spPr>
          <a:xfrm>
            <a:off x="5665208" y="6874897"/>
            <a:ext cx="573746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vi-VN" sz="32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4 Kết luận và hướng phát triển</a:t>
            </a:r>
          </a:p>
        </p:txBody>
      </p:sp>
      <p:sp>
        <p:nvSpPr>
          <p:cNvPr id="20" name="Hình chữ nhật 19">
            <a:extLst>
              <a:ext uri="{FF2B5EF4-FFF2-40B4-BE49-F238E27FC236}">
                <a16:creationId xmlns:a16="http://schemas.microsoft.com/office/drawing/2014/main" id="{3D9A7D32-7D22-F19B-1744-596169935253}"/>
              </a:ext>
            </a:extLst>
          </p:cNvPr>
          <p:cNvSpPr/>
          <p:nvPr/>
        </p:nvSpPr>
        <p:spPr>
          <a:xfrm>
            <a:off x="5678949" y="8063989"/>
            <a:ext cx="321434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vi-VN" sz="32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5 </a:t>
            </a:r>
            <a:r>
              <a:rPr lang="vi-VN" sz="32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Demo</a:t>
            </a:r>
            <a:r>
              <a:rPr lang="vi-VN" sz="32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vi-VN" sz="32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Website</a:t>
            </a:r>
            <a:endParaRPr lang="vi-VN" sz="32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286157" y="0"/>
            <a:ext cx="15430157" cy="10545890"/>
            <a:chOff x="0" y="0"/>
            <a:chExt cx="5508856" cy="37650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59" r="-1259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-2622339" y="7919689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13367400" y="-279819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068800" y="8648700"/>
            <a:ext cx="879643" cy="1273167"/>
          </a:xfrm>
          <a:custGeom>
            <a:avLst/>
            <a:gdLst/>
            <a:ahLst/>
            <a:cxnLst/>
            <a:rect l="l" t="t" r="r" b="b"/>
            <a:pathLst>
              <a:path w="879643" h="1273167">
                <a:moveTo>
                  <a:pt x="0" y="0"/>
                </a:moveTo>
                <a:lnTo>
                  <a:pt x="879643" y="0"/>
                </a:lnTo>
                <a:lnTo>
                  <a:pt x="879643" y="1273168"/>
                </a:lnTo>
                <a:lnTo>
                  <a:pt x="0" y="12731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D22AD89E-AE45-D100-5EA5-F7A09B584E28}"/>
              </a:ext>
            </a:extLst>
          </p:cNvPr>
          <p:cNvSpPr/>
          <p:nvPr/>
        </p:nvSpPr>
        <p:spPr>
          <a:xfrm>
            <a:off x="4650239" y="342900"/>
            <a:ext cx="84561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vi-VN" sz="5400" b="1" cap="none" spc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TỔNG QUAN LÝ THUYẾT</a:t>
            </a:r>
            <a:endParaRPr lang="vi-VN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8F96348E-8587-DB5B-0123-A62F4F016225}"/>
              </a:ext>
            </a:extLst>
          </p:cNvPr>
          <p:cNvSpPr/>
          <p:nvPr/>
        </p:nvSpPr>
        <p:spPr>
          <a:xfrm>
            <a:off x="6058844" y="1609130"/>
            <a:ext cx="580800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vi-VN" sz="4800" b="0" cap="none" spc="0" dirty="0">
                <a:ln w="0"/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Công nghệ sử dụng:</a:t>
            </a:r>
          </a:p>
        </p:txBody>
      </p:sp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4DE1761D-4181-D12B-4993-84EB587B35BF}"/>
              </a:ext>
            </a:extLst>
          </p:cNvPr>
          <p:cNvSpPr/>
          <p:nvPr/>
        </p:nvSpPr>
        <p:spPr>
          <a:xfrm>
            <a:off x="7467600" y="6381516"/>
            <a:ext cx="98411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vi-VN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Công cụ phát triển: </a:t>
            </a:r>
            <a:r>
              <a:rPr lang="vi-VN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Netbeans</a:t>
            </a:r>
            <a:endParaRPr lang="vi-VN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7" name="Hình chữ nhật 16">
            <a:extLst>
              <a:ext uri="{FF2B5EF4-FFF2-40B4-BE49-F238E27FC236}">
                <a16:creationId xmlns:a16="http://schemas.microsoft.com/office/drawing/2014/main" id="{5FC4AB1D-96D5-2FB3-1029-251359917D4F}"/>
              </a:ext>
            </a:extLst>
          </p:cNvPr>
          <p:cNvSpPr/>
          <p:nvPr/>
        </p:nvSpPr>
        <p:spPr>
          <a:xfrm>
            <a:off x="6339107" y="3867161"/>
            <a:ext cx="85857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vi-VN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Ngôn ngữ lập trình: JAVA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7"/>
          <p:cNvSpPr/>
          <p:nvPr/>
        </p:nvSpPr>
        <p:spPr>
          <a:xfrm>
            <a:off x="-2519628" y="7227483"/>
            <a:ext cx="7086596" cy="7086596"/>
          </a:xfrm>
          <a:custGeom>
            <a:avLst/>
            <a:gdLst/>
            <a:ahLst/>
            <a:cxnLst/>
            <a:rect l="l" t="t" r="r" b="b"/>
            <a:pathLst>
              <a:path w="7086596" h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10436461">
            <a:off x="14152110" y="-4118246"/>
            <a:ext cx="6566182" cy="6566182"/>
          </a:xfrm>
          <a:custGeom>
            <a:avLst/>
            <a:gdLst/>
            <a:ahLst/>
            <a:cxnLst/>
            <a:rect l="l" t="t" r="r" b="b"/>
            <a:pathLst>
              <a:path w="6566182" h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Hình chữ nhật 28">
            <a:extLst>
              <a:ext uri="{FF2B5EF4-FFF2-40B4-BE49-F238E27FC236}">
                <a16:creationId xmlns:a16="http://schemas.microsoft.com/office/drawing/2014/main" id="{93DADCDB-65F5-959E-0D47-AC88512EDD26}"/>
              </a:ext>
            </a:extLst>
          </p:cNvPr>
          <p:cNvSpPr/>
          <p:nvPr/>
        </p:nvSpPr>
        <p:spPr>
          <a:xfrm>
            <a:off x="5419265" y="419100"/>
            <a:ext cx="738233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vi-VN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Giao diện </a:t>
            </a:r>
            <a:r>
              <a:rPr lang="vi-VN" sz="5400" b="1" cap="none" spc="0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Netbeans</a:t>
            </a:r>
            <a:endParaRPr lang="vi-VN" sz="5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FE970B55-4727-446B-3BB2-A9EF43185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37587"/>
            <a:ext cx="18288000" cy="86494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AD9911D2-EECF-EA0E-1D5A-C1A9EC80F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854"/>
            <a:ext cx="18288000" cy="8953500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3FF9A4DD-CC76-729D-09D8-FE8312101474}"/>
              </a:ext>
            </a:extLst>
          </p:cNvPr>
          <p:cNvSpPr/>
          <p:nvPr/>
        </p:nvSpPr>
        <p:spPr>
          <a:xfrm>
            <a:off x="228600" y="8994723"/>
            <a:ext cx="17343209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vi-VN" sz="28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+mj-lt"/>
              </a:rPr>
              <a:t>Sau khi thiết kế giao diện bao gồm thêm các nút số từ 0 đến 9 và các phép tính cơ </a:t>
            </a:r>
            <a:r>
              <a:rPr lang="vi-VN" sz="2800" b="1" cap="none" spc="0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+mj-lt"/>
              </a:rPr>
              <a:t>bản,ta</a:t>
            </a:r>
            <a:r>
              <a:rPr lang="vi-VN" sz="28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+mj-lt"/>
              </a:rPr>
              <a:t> được kết quả như hình.</a:t>
            </a:r>
          </a:p>
          <a:p>
            <a:r>
              <a:rPr lang="vi-VN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+mj-lt"/>
              </a:rPr>
              <a:t>Sau đó tiến hành thực hiện phép tính</a:t>
            </a:r>
            <a:br>
              <a:rPr lang="vi-VN" sz="28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+mj-lt"/>
              </a:rPr>
            </a:br>
            <a:endParaRPr lang="vi-VN" sz="28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5993373" y="-5458262"/>
            <a:ext cx="10196686" cy="10196686"/>
          </a:xfrm>
          <a:custGeom>
            <a:avLst/>
            <a:gdLst/>
            <a:ahLst/>
            <a:cxnLst/>
            <a:rect l="l" t="t" r="r" b="b"/>
            <a:pathLst>
              <a:path w="10196686" h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697329" y="6667836"/>
            <a:ext cx="8414387" cy="8414387"/>
          </a:xfrm>
          <a:custGeom>
            <a:avLst/>
            <a:gdLst/>
            <a:ahLst/>
            <a:cxnLst/>
            <a:rect l="l" t="t" r="r" b="b"/>
            <a:pathLst>
              <a:path w="8414387" h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6101520" y="9033295"/>
            <a:ext cx="1142373" cy="114237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6360462" y="9212200"/>
            <a:ext cx="733166" cy="714504"/>
          </a:xfrm>
          <a:custGeom>
            <a:avLst/>
            <a:gdLst/>
            <a:ahLst/>
            <a:cxnLst/>
            <a:rect l="l" t="t" r="r" b="b"/>
            <a:pathLst>
              <a:path w="733166" h="714504">
                <a:moveTo>
                  <a:pt x="0" y="0"/>
                </a:moveTo>
                <a:lnTo>
                  <a:pt x="733166" y="0"/>
                </a:lnTo>
                <a:lnTo>
                  <a:pt x="733166" y="714504"/>
                </a:lnTo>
                <a:lnTo>
                  <a:pt x="0" y="714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0601630" y="9006520"/>
            <a:ext cx="1142373" cy="114237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0880012" y="9198022"/>
            <a:ext cx="585607" cy="669613"/>
          </a:xfrm>
          <a:custGeom>
            <a:avLst/>
            <a:gdLst/>
            <a:ahLst/>
            <a:cxnLst/>
            <a:rect l="l" t="t" r="r" b="b"/>
            <a:pathLst>
              <a:path w="585607" h="669613">
                <a:moveTo>
                  <a:pt x="0" y="0"/>
                </a:moveTo>
                <a:lnTo>
                  <a:pt x="585608" y="0"/>
                </a:lnTo>
                <a:lnTo>
                  <a:pt x="585608" y="669613"/>
                </a:lnTo>
                <a:lnTo>
                  <a:pt x="0" y="6696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grpSp>
        <p:nvGrpSpPr>
          <p:cNvPr id="18" name="Group 18"/>
          <p:cNvGrpSpPr/>
          <p:nvPr/>
        </p:nvGrpSpPr>
        <p:grpSpPr>
          <a:xfrm>
            <a:off x="14707765" y="9060069"/>
            <a:ext cx="1142373" cy="1142373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4995823" y="9244018"/>
            <a:ext cx="566255" cy="720926"/>
          </a:xfrm>
          <a:custGeom>
            <a:avLst/>
            <a:gdLst/>
            <a:ahLst/>
            <a:cxnLst/>
            <a:rect l="l" t="t" r="r" b="b"/>
            <a:pathLst>
              <a:path w="566255" h="720926">
                <a:moveTo>
                  <a:pt x="0" y="0"/>
                </a:moveTo>
                <a:lnTo>
                  <a:pt x="566255" y="0"/>
                </a:lnTo>
                <a:lnTo>
                  <a:pt x="566255" y="720926"/>
                </a:lnTo>
                <a:lnTo>
                  <a:pt x="0" y="7209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4" name="Hình chữ nhật 23">
            <a:extLst>
              <a:ext uri="{FF2B5EF4-FFF2-40B4-BE49-F238E27FC236}">
                <a16:creationId xmlns:a16="http://schemas.microsoft.com/office/drawing/2014/main" id="{EA4B5097-166B-9CB2-BA72-8D6C7AE3D9FA}"/>
              </a:ext>
            </a:extLst>
          </p:cNvPr>
          <p:cNvSpPr/>
          <p:nvPr/>
        </p:nvSpPr>
        <p:spPr>
          <a:xfrm>
            <a:off x="5142225" y="278893"/>
            <a:ext cx="74558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vi-V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Tương tác với người dùng</a:t>
            </a:r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B70DD358-2444-7DAC-715F-822FE3122F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000" y="1534309"/>
            <a:ext cx="15811500" cy="5976037"/>
          </a:xfrm>
          <a:prstGeom prst="rect">
            <a:avLst/>
          </a:prstGeom>
        </p:spPr>
      </p:pic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BF855B23-9A58-1C06-F9C1-C05573CA5754}"/>
              </a:ext>
            </a:extLst>
          </p:cNvPr>
          <p:cNvSpPr txBox="1"/>
          <p:nvPr/>
        </p:nvSpPr>
        <p:spPr>
          <a:xfrm>
            <a:off x="275902" y="7579323"/>
            <a:ext cx="145542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+mj-lt"/>
              </a:rPr>
              <a:t>Sau khi thiết kế giao diện bao gồm thêm các nút số từ 0 đến 9 và các phép tính cơ </a:t>
            </a:r>
            <a:r>
              <a:rPr lang="vi-VN" sz="2800" cap="none" spc="0" dirty="0" err="1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+mj-lt"/>
              </a:rPr>
              <a:t>bản,ta</a:t>
            </a:r>
            <a:r>
              <a:rPr lang="vi-VN" sz="2800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+mj-lt"/>
              </a:rPr>
              <a:t> được kết quả như hình</a:t>
            </a:r>
            <a:r>
              <a:rPr lang="vi-VN" sz="28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</a:rPr>
              <a:t>.</a:t>
            </a:r>
            <a:endParaRPr lang="vi-VN" sz="2800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  <a:p>
            <a:r>
              <a:rPr lang="vi-VN" sz="2800" b="1" dirty="0">
                <a:solidFill>
                  <a:schemeClr val="accent5"/>
                </a:solidFill>
                <a:latin typeface="+mj-lt"/>
              </a:rPr>
              <a:t>Bây giờ n</a:t>
            </a:r>
            <a:r>
              <a:rPr lang="vi-VN" sz="2800" b="1" i="0" dirty="0">
                <a:solidFill>
                  <a:schemeClr val="accent5"/>
                </a:solidFill>
                <a:effectLst/>
                <a:latin typeface="+mj-lt"/>
              </a:rPr>
              <a:t>gười dùng có thể nhập số bằng cách nhấn các nút số trên giao diện hoặc sử dụng bàn phím và thực hiện các phép tính </a:t>
            </a:r>
            <a:br>
              <a:rPr lang="vi-VN" sz="2800" b="1" dirty="0">
                <a:solidFill>
                  <a:srgbClr val="374151"/>
                </a:solidFill>
                <a:latin typeface="Time New Roman"/>
              </a:rPr>
            </a:br>
            <a:endParaRPr lang="vi-VN" sz="2800" b="1" dirty="0">
              <a:latin typeface="Time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09800" y="11658"/>
            <a:ext cx="16078200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711"/>
              </a:lnSpc>
              <a:spcBef>
                <a:spcPct val="0"/>
              </a:spcBef>
            </a:pPr>
            <a:r>
              <a:rPr lang="vi-VN" sz="6426" dirty="0">
                <a:solidFill>
                  <a:srgbClr val="56AEFF"/>
                </a:solidFill>
                <a:latin typeface="+mj-lt"/>
              </a:rPr>
              <a:t>KẾT LUẬN VÀ HƯỚNG PHÁT TRIỂN</a:t>
            </a:r>
            <a:endParaRPr lang="en-US" sz="6426" dirty="0">
              <a:solidFill>
                <a:srgbClr val="56AEFF"/>
              </a:solidFill>
              <a:latin typeface="+mj-lt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5392400" y="7765330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34958" y="3227437"/>
            <a:ext cx="6259121" cy="1292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 ra một máy tính thực hiện được các phép toán cơ bản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Giao </a:t>
            </a:r>
            <a:r>
              <a:rPr lang="vi-V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 người dùng dễ sử dụng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-892467" y="8273734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6918CF11-AE1D-77D5-DCC8-615CD8BCEB25}"/>
              </a:ext>
            </a:extLst>
          </p:cNvPr>
          <p:cNvSpPr/>
          <p:nvPr/>
        </p:nvSpPr>
        <p:spPr>
          <a:xfrm>
            <a:off x="1905000" y="1737605"/>
            <a:ext cx="3833102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vi-VN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Làm được:</a:t>
            </a:r>
          </a:p>
        </p:txBody>
      </p:sp>
      <p:cxnSp>
        <p:nvCxnSpPr>
          <p:cNvPr id="13" name="Đường nối Thẳng 12">
            <a:extLst>
              <a:ext uri="{FF2B5EF4-FFF2-40B4-BE49-F238E27FC236}">
                <a16:creationId xmlns:a16="http://schemas.microsoft.com/office/drawing/2014/main" id="{CEB23024-8C47-5A42-3BFA-7F8544ABFADD}"/>
              </a:ext>
            </a:extLst>
          </p:cNvPr>
          <p:cNvCxnSpPr>
            <a:cxnSpLocks/>
          </p:cNvCxnSpPr>
          <p:nvPr/>
        </p:nvCxnSpPr>
        <p:spPr>
          <a:xfrm>
            <a:off x="8839200" y="1485900"/>
            <a:ext cx="0" cy="579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58EC4A3-C797-8CD7-8F9A-59D432347DA6}"/>
              </a:ext>
            </a:extLst>
          </p:cNvPr>
          <p:cNvSpPr/>
          <p:nvPr/>
        </p:nvSpPr>
        <p:spPr>
          <a:xfrm>
            <a:off x="10167904" y="1737605"/>
            <a:ext cx="5373587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vi-VN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Chưa làm được</a:t>
            </a:r>
          </a:p>
        </p:txBody>
      </p:sp>
      <p:sp>
        <p:nvSpPr>
          <p:cNvPr id="15" name="Hình chữ nhật 14">
            <a:extLst>
              <a:ext uri="{FF2B5EF4-FFF2-40B4-BE49-F238E27FC236}">
                <a16:creationId xmlns:a16="http://schemas.microsoft.com/office/drawing/2014/main" id="{21EF5A7B-B220-9188-A294-FF4860234095}"/>
              </a:ext>
            </a:extLst>
          </p:cNvPr>
          <p:cNvSpPr/>
          <p:nvPr/>
        </p:nvSpPr>
        <p:spPr>
          <a:xfrm>
            <a:off x="9925853" y="3050095"/>
            <a:ext cx="7407564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vi-VN" sz="2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-</a:t>
            </a:r>
            <a:r>
              <a:rPr lang="vi-VN" sz="2800" b="0" i="0" dirty="0">
                <a:solidFill>
                  <a:schemeClr val="bg1"/>
                </a:solidFill>
                <a:effectLst/>
                <a:latin typeface="Söhne"/>
              </a:rPr>
              <a:t> Chưa tích hợp một số tính năng nâng cao như phép toán đặc biệt, lưu trữ lịch sử phép toán</a:t>
            </a:r>
            <a:br>
              <a:rPr lang="vi-VN" sz="2800" b="0" i="0" dirty="0">
                <a:solidFill>
                  <a:schemeClr val="bg1"/>
                </a:solidFill>
                <a:effectLst/>
                <a:latin typeface="Söhne"/>
              </a:rPr>
            </a:br>
            <a:r>
              <a:rPr lang="vi-VN" sz="2800" b="0" i="0" dirty="0">
                <a:solidFill>
                  <a:schemeClr val="bg1"/>
                </a:solidFill>
                <a:effectLst/>
                <a:latin typeface="Söhne"/>
              </a:rPr>
              <a:t>- Chưa mở rộng chương trình đến mức có thể tích hợp nhiều loại phép toán và tính năng mới, giúp chương trình trở nên đa dạng và linh hoạt hơn.</a:t>
            </a:r>
            <a:endParaRPr lang="vi-VN" sz="28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2" name="Hình chữ nhật 21">
            <a:extLst>
              <a:ext uri="{FF2B5EF4-FFF2-40B4-BE49-F238E27FC236}">
                <a16:creationId xmlns:a16="http://schemas.microsoft.com/office/drawing/2014/main" id="{D1BC5E25-5BB3-3580-BABC-801C85CA82E4}"/>
              </a:ext>
            </a:extLst>
          </p:cNvPr>
          <p:cNvSpPr/>
          <p:nvPr/>
        </p:nvSpPr>
        <p:spPr>
          <a:xfrm>
            <a:off x="2100450" y="6842000"/>
            <a:ext cx="44069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vi-VN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Bahnschrift Light Condensed" panose="020B0502040204020203" pitchFamily="34" charset="0"/>
              </a:rPr>
              <a:t>HƯỚNG PHÁT TRIỂN</a:t>
            </a:r>
          </a:p>
        </p:txBody>
      </p:sp>
      <p:sp>
        <p:nvSpPr>
          <p:cNvPr id="23" name="Hình chữ nhật 22">
            <a:extLst>
              <a:ext uri="{FF2B5EF4-FFF2-40B4-BE49-F238E27FC236}">
                <a16:creationId xmlns:a16="http://schemas.microsoft.com/office/drawing/2014/main" id="{C02F1A98-71EF-2350-5F6C-6DEE7D70D0E2}"/>
              </a:ext>
            </a:extLst>
          </p:cNvPr>
          <p:cNvSpPr/>
          <p:nvPr/>
        </p:nvSpPr>
        <p:spPr>
          <a:xfrm>
            <a:off x="2452711" y="7932795"/>
            <a:ext cx="1277304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just"/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vi-VN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 tương lai sẽ hoàn thiện các tính năng chưa làm được đã nêu ở phía trên và</a:t>
            </a:r>
            <a:br>
              <a:rPr lang="vi-VN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vi-VN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đưa hệ thống gần gũi, dễ sử dụng hơn đối với mọi người</a:t>
            </a:r>
            <a:endParaRPr lang="vi-VN" sz="2400" b="0" cap="none" spc="0" dirty="0">
              <a:ln w="0"/>
              <a:solidFill>
                <a:schemeClr val="bg1"/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428</Words>
  <Application>Microsoft Office PowerPoint</Application>
  <PresentationFormat>Tùy chỉnh</PresentationFormat>
  <Paragraphs>42</Paragraphs>
  <Slides>10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12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10</vt:i4>
      </vt:variant>
    </vt:vector>
  </HeadingPairs>
  <TitlesOfParts>
    <vt:vector size="23" baseType="lpstr">
      <vt:lpstr>Times New Roman</vt:lpstr>
      <vt:lpstr>Time New Roman</vt:lpstr>
      <vt:lpstr>Open Sans</vt:lpstr>
      <vt:lpstr>DM Sans Italics</vt:lpstr>
      <vt:lpstr>DM Sans</vt:lpstr>
      <vt:lpstr>Arial</vt:lpstr>
      <vt:lpstr>Calibri</vt:lpstr>
      <vt:lpstr>Bahnschrift Light Condensed</vt:lpstr>
      <vt:lpstr>DM Sans Bold</vt:lpstr>
      <vt:lpstr>Now Bold</vt:lpstr>
      <vt:lpstr>Söhne</vt:lpstr>
      <vt:lpstr>Tahoma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Dark Professional Geometric Business Project Presentation </dc:title>
  <cp:lastModifiedBy>MINH THAI</cp:lastModifiedBy>
  <cp:revision>10</cp:revision>
  <dcterms:created xsi:type="dcterms:W3CDTF">2006-08-16T00:00:00Z</dcterms:created>
  <dcterms:modified xsi:type="dcterms:W3CDTF">2024-01-17T07:28:29Z</dcterms:modified>
  <dc:identifier>DAF3ECRQ0Ao</dc:identifier>
</cp:coreProperties>
</file>